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C35C8-2410-4F2D-A0CD-11DF5354DB6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7EF2713-ADBC-496E-917C-4AF54C498D37}">
      <dgm:prSet phldrT="[besedilo]"/>
      <dgm:spPr/>
      <dgm:t>
        <a:bodyPr/>
        <a:lstStyle/>
        <a:p>
          <a:r>
            <a:rPr lang="en-GB" noProof="0" dirty="0" smtClean="0"/>
            <a:t>Raising awareness</a:t>
          </a:r>
          <a:endParaRPr lang="en-GB" noProof="0" dirty="0"/>
        </a:p>
      </dgm:t>
    </dgm:pt>
    <dgm:pt modelId="{3B32EC7F-8D5B-428D-A83E-52F9B1498CF0}" type="parTrans" cxnId="{A2AE0292-AE60-485D-942E-4B100B0B6D7E}">
      <dgm:prSet/>
      <dgm:spPr/>
      <dgm:t>
        <a:bodyPr/>
        <a:lstStyle/>
        <a:p>
          <a:endParaRPr lang="sl-SI"/>
        </a:p>
      </dgm:t>
    </dgm:pt>
    <dgm:pt modelId="{3FAEDF85-609D-4BB2-9B70-12A2CD7854F4}" type="sibTrans" cxnId="{A2AE0292-AE60-485D-942E-4B100B0B6D7E}">
      <dgm:prSet/>
      <dgm:spPr/>
      <dgm:t>
        <a:bodyPr/>
        <a:lstStyle/>
        <a:p>
          <a:endParaRPr lang="sl-SI"/>
        </a:p>
      </dgm:t>
    </dgm:pt>
    <dgm:pt modelId="{0B7280FF-4505-4BEF-AA64-70087C011457}">
      <dgm:prSet phldrT="[besedilo]"/>
      <dgm:spPr/>
      <dgm:t>
        <a:bodyPr/>
        <a:lstStyle/>
        <a:p>
          <a:r>
            <a:rPr lang="en-GB" noProof="0" dirty="0" smtClean="0"/>
            <a:t>Capacity building</a:t>
          </a:r>
          <a:endParaRPr lang="en-GB" noProof="0" dirty="0"/>
        </a:p>
      </dgm:t>
    </dgm:pt>
    <dgm:pt modelId="{97D1420E-ED36-4008-AA72-50EF795493FE}" type="parTrans" cxnId="{E21C235F-BD9A-4F74-B9FF-E7EC9E8A90B8}">
      <dgm:prSet/>
      <dgm:spPr/>
      <dgm:t>
        <a:bodyPr/>
        <a:lstStyle/>
        <a:p>
          <a:endParaRPr lang="sl-SI"/>
        </a:p>
      </dgm:t>
    </dgm:pt>
    <dgm:pt modelId="{9A3D2279-140F-4693-98A9-D963AE25DA16}" type="sibTrans" cxnId="{E21C235F-BD9A-4F74-B9FF-E7EC9E8A90B8}">
      <dgm:prSet/>
      <dgm:spPr/>
      <dgm:t>
        <a:bodyPr/>
        <a:lstStyle/>
        <a:p>
          <a:endParaRPr lang="sl-SI"/>
        </a:p>
      </dgm:t>
    </dgm:pt>
    <dgm:pt modelId="{956BD076-A921-4636-A6DB-447E6E3773A0}">
      <dgm:prSet phldrT="[besedilo]"/>
      <dgm:spPr/>
      <dgm:t>
        <a:bodyPr/>
        <a:lstStyle/>
        <a:p>
          <a:r>
            <a:rPr lang="en-GB" noProof="0" dirty="0" smtClean="0"/>
            <a:t>Systemic changes</a:t>
          </a:r>
          <a:endParaRPr lang="en-GB" noProof="0" dirty="0"/>
        </a:p>
      </dgm:t>
    </dgm:pt>
    <dgm:pt modelId="{6A1D9314-E1E0-49A8-8EBE-36236567144F}" type="parTrans" cxnId="{58A60B3A-6EA8-47A0-9192-18F2F8DDAA47}">
      <dgm:prSet/>
      <dgm:spPr/>
      <dgm:t>
        <a:bodyPr/>
        <a:lstStyle/>
        <a:p>
          <a:endParaRPr lang="sl-SI"/>
        </a:p>
      </dgm:t>
    </dgm:pt>
    <dgm:pt modelId="{9F1644AE-AD83-495D-ADB9-E090365BD528}" type="sibTrans" cxnId="{58A60B3A-6EA8-47A0-9192-18F2F8DDAA47}">
      <dgm:prSet/>
      <dgm:spPr/>
      <dgm:t>
        <a:bodyPr/>
        <a:lstStyle/>
        <a:p>
          <a:endParaRPr lang="sl-SI"/>
        </a:p>
      </dgm:t>
    </dgm:pt>
    <dgm:pt modelId="{D5635E60-B743-4DF2-A88D-39BC7C4D68D0}" type="pres">
      <dgm:prSet presAssocID="{968C35C8-2410-4F2D-A0CD-11DF5354DB6B}" presName="arrowDiagram" presStyleCnt="0">
        <dgm:presLayoutVars>
          <dgm:chMax val="5"/>
          <dgm:dir/>
          <dgm:resizeHandles val="exact"/>
        </dgm:presLayoutVars>
      </dgm:prSet>
      <dgm:spPr/>
    </dgm:pt>
    <dgm:pt modelId="{321F37F1-780F-4136-81F7-11A7565D2F04}" type="pres">
      <dgm:prSet presAssocID="{968C35C8-2410-4F2D-A0CD-11DF5354DB6B}" presName="arrow" presStyleLbl="bgShp" presStyleIdx="0" presStyleCnt="1"/>
      <dgm:spPr/>
    </dgm:pt>
    <dgm:pt modelId="{402AFE52-2CE0-4118-8F8A-46CA0F791B7C}" type="pres">
      <dgm:prSet presAssocID="{968C35C8-2410-4F2D-A0CD-11DF5354DB6B}" presName="arrowDiagram3" presStyleCnt="0"/>
      <dgm:spPr/>
    </dgm:pt>
    <dgm:pt modelId="{B4FF5A55-4EE8-43A1-BF71-765CCA3EA2A3}" type="pres">
      <dgm:prSet presAssocID="{E7EF2713-ADBC-496E-917C-4AF54C498D37}" presName="bullet3a" presStyleLbl="node1" presStyleIdx="0" presStyleCnt="3"/>
      <dgm:spPr/>
    </dgm:pt>
    <dgm:pt modelId="{CB5FBB90-90B6-493C-B7DE-270B734DB79B}" type="pres">
      <dgm:prSet presAssocID="{E7EF2713-ADBC-496E-917C-4AF54C498D3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F92640B-037D-4EE8-991B-2A8448646D42}" type="pres">
      <dgm:prSet presAssocID="{0B7280FF-4505-4BEF-AA64-70087C011457}" presName="bullet3b" presStyleLbl="node1" presStyleIdx="1" presStyleCnt="3"/>
      <dgm:spPr/>
    </dgm:pt>
    <dgm:pt modelId="{7C317100-2561-48D5-A5BC-9DD5FF85A923}" type="pres">
      <dgm:prSet presAssocID="{0B7280FF-4505-4BEF-AA64-70087C01145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240E1FB-A95E-4B45-B03B-1EE3A01D490F}" type="pres">
      <dgm:prSet presAssocID="{956BD076-A921-4636-A6DB-447E6E3773A0}" presName="bullet3c" presStyleLbl="node1" presStyleIdx="2" presStyleCnt="3"/>
      <dgm:spPr/>
    </dgm:pt>
    <dgm:pt modelId="{4C700821-2860-4CF1-8323-0B447AF987F2}" type="pres">
      <dgm:prSet presAssocID="{956BD076-A921-4636-A6DB-447E6E3773A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2E748BC-144B-49BC-80BA-A087CC0772C7}" type="presOf" srcId="{E7EF2713-ADBC-496E-917C-4AF54C498D37}" destId="{CB5FBB90-90B6-493C-B7DE-270B734DB79B}" srcOrd="0" destOrd="0" presId="urn:microsoft.com/office/officeart/2005/8/layout/arrow2"/>
    <dgm:cxn modelId="{E21C235F-BD9A-4F74-B9FF-E7EC9E8A90B8}" srcId="{968C35C8-2410-4F2D-A0CD-11DF5354DB6B}" destId="{0B7280FF-4505-4BEF-AA64-70087C011457}" srcOrd="1" destOrd="0" parTransId="{97D1420E-ED36-4008-AA72-50EF795493FE}" sibTransId="{9A3D2279-140F-4693-98A9-D963AE25DA16}"/>
    <dgm:cxn modelId="{3CF3BE3F-2363-43E5-8EA4-97795789F187}" type="presOf" srcId="{956BD076-A921-4636-A6DB-447E6E3773A0}" destId="{4C700821-2860-4CF1-8323-0B447AF987F2}" srcOrd="0" destOrd="0" presId="urn:microsoft.com/office/officeart/2005/8/layout/arrow2"/>
    <dgm:cxn modelId="{A2AE0292-AE60-485D-942E-4B100B0B6D7E}" srcId="{968C35C8-2410-4F2D-A0CD-11DF5354DB6B}" destId="{E7EF2713-ADBC-496E-917C-4AF54C498D37}" srcOrd="0" destOrd="0" parTransId="{3B32EC7F-8D5B-428D-A83E-52F9B1498CF0}" sibTransId="{3FAEDF85-609D-4BB2-9B70-12A2CD7854F4}"/>
    <dgm:cxn modelId="{DFB020BC-1556-461E-8138-1101AEFCC826}" type="presOf" srcId="{968C35C8-2410-4F2D-A0CD-11DF5354DB6B}" destId="{D5635E60-B743-4DF2-A88D-39BC7C4D68D0}" srcOrd="0" destOrd="0" presId="urn:microsoft.com/office/officeart/2005/8/layout/arrow2"/>
    <dgm:cxn modelId="{89AEA3F3-1F60-4569-A39E-207FD46E9D3B}" type="presOf" srcId="{0B7280FF-4505-4BEF-AA64-70087C011457}" destId="{7C317100-2561-48D5-A5BC-9DD5FF85A923}" srcOrd="0" destOrd="0" presId="urn:microsoft.com/office/officeart/2005/8/layout/arrow2"/>
    <dgm:cxn modelId="{58A60B3A-6EA8-47A0-9192-18F2F8DDAA47}" srcId="{968C35C8-2410-4F2D-A0CD-11DF5354DB6B}" destId="{956BD076-A921-4636-A6DB-447E6E3773A0}" srcOrd="2" destOrd="0" parTransId="{6A1D9314-E1E0-49A8-8EBE-36236567144F}" sibTransId="{9F1644AE-AD83-495D-ADB9-E090365BD528}"/>
    <dgm:cxn modelId="{8CA13643-F8F6-40F8-9960-7048D6484BB1}" type="presParOf" srcId="{D5635E60-B743-4DF2-A88D-39BC7C4D68D0}" destId="{321F37F1-780F-4136-81F7-11A7565D2F04}" srcOrd="0" destOrd="0" presId="urn:microsoft.com/office/officeart/2005/8/layout/arrow2"/>
    <dgm:cxn modelId="{19CAAD42-0871-444E-B615-826D4BD9A495}" type="presParOf" srcId="{D5635E60-B743-4DF2-A88D-39BC7C4D68D0}" destId="{402AFE52-2CE0-4118-8F8A-46CA0F791B7C}" srcOrd="1" destOrd="0" presId="urn:microsoft.com/office/officeart/2005/8/layout/arrow2"/>
    <dgm:cxn modelId="{FB30A017-7A70-4C50-92E3-436799394A83}" type="presParOf" srcId="{402AFE52-2CE0-4118-8F8A-46CA0F791B7C}" destId="{B4FF5A55-4EE8-43A1-BF71-765CCA3EA2A3}" srcOrd="0" destOrd="0" presId="urn:microsoft.com/office/officeart/2005/8/layout/arrow2"/>
    <dgm:cxn modelId="{15DDB04B-0D64-4DF9-81A8-9B68CE7233F5}" type="presParOf" srcId="{402AFE52-2CE0-4118-8F8A-46CA0F791B7C}" destId="{CB5FBB90-90B6-493C-B7DE-270B734DB79B}" srcOrd="1" destOrd="0" presId="urn:microsoft.com/office/officeart/2005/8/layout/arrow2"/>
    <dgm:cxn modelId="{68DA4ACD-97D8-4B34-96A9-1D6367903868}" type="presParOf" srcId="{402AFE52-2CE0-4118-8F8A-46CA0F791B7C}" destId="{9F92640B-037D-4EE8-991B-2A8448646D42}" srcOrd="2" destOrd="0" presId="urn:microsoft.com/office/officeart/2005/8/layout/arrow2"/>
    <dgm:cxn modelId="{1AD9AD2B-77C8-4597-B1CD-471A735F6390}" type="presParOf" srcId="{402AFE52-2CE0-4118-8F8A-46CA0F791B7C}" destId="{7C317100-2561-48D5-A5BC-9DD5FF85A923}" srcOrd="3" destOrd="0" presId="urn:microsoft.com/office/officeart/2005/8/layout/arrow2"/>
    <dgm:cxn modelId="{C7A5AD26-3F98-4876-AB03-E21FC448EF2C}" type="presParOf" srcId="{402AFE52-2CE0-4118-8F8A-46CA0F791B7C}" destId="{2240E1FB-A95E-4B45-B03B-1EE3A01D490F}" srcOrd="4" destOrd="0" presId="urn:microsoft.com/office/officeart/2005/8/layout/arrow2"/>
    <dgm:cxn modelId="{C811EFC6-E54B-4019-AD6C-B2C5A9542326}" type="presParOf" srcId="{402AFE52-2CE0-4118-8F8A-46CA0F791B7C}" destId="{4C700821-2860-4CF1-8323-0B447AF987F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F37F1-780F-4136-81F7-11A7565D2F04}">
      <dsp:nvSpPr>
        <dsp:cNvPr id="0" name=""/>
        <dsp:cNvSpPr/>
      </dsp:nvSpPr>
      <dsp:spPr>
        <a:xfrm>
          <a:off x="1438909" y="0"/>
          <a:ext cx="5351780" cy="33448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F5A55-4EE8-43A1-BF71-765CCA3EA2A3}">
      <dsp:nvSpPr>
        <dsp:cNvPr id="0" name=""/>
        <dsp:cNvSpPr/>
      </dsp:nvSpPr>
      <dsp:spPr>
        <a:xfrm>
          <a:off x="2118585" y="2308624"/>
          <a:ext cx="139146" cy="139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FBB90-90B6-493C-B7DE-270B734DB79B}">
      <dsp:nvSpPr>
        <dsp:cNvPr id="0" name=""/>
        <dsp:cNvSpPr/>
      </dsp:nvSpPr>
      <dsp:spPr>
        <a:xfrm>
          <a:off x="2188158" y="2378197"/>
          <a:ext cx="1246964" cy="966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31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Raising awareness</a:t>
          </a:r>
          <a:endParaRPr lang="en-GB" sz="1900" kern="1200" noProof="0" dirty="0"/>
        </a:p>
      </dsp:txBody>
      <dsp:txXfrm>
        <a:off x="2188158" y="2378197"/>
        <a:ext cx="1246964" cy="966665"/>
      </dsp:txXfrm>
    </dsp:sp>
    <dsp:sp modelId="{9F92640B-037D-4EE8-991B-2A8448646D42}">
      <dsp:nvSpPr>
        <dsp:cNvPr id="0" name=""/>
        <dsp:cNvSpPr/>
      </dsp:nvSpPr>
      <dsp:spPr>
        <a:xfrm>
          <a:off x="3346819" y="1399490"/>
          <a:ext cx="251533" cy="251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17100-2561-48D5-A5BC-9DD5FF85A923}">
      <dsp:nvSpPr>
        <dsp:cNvPr id="0" name=""/>
        <dsp:cNvSpPr/>
      </dsp:nvSpPr>
      <dsp:spPr>
        <a:xfrm>
          <a:off x="3472586" y="1525257"/>
          <a:ext cx="1284427" cy="18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282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Capacity building</a:t>
          </a:r>
          <a:endParaRPr lang="en-GB" sz="1900" kern="1200" noProof="0" dirty="0"/>
        </a:p>
      </dsp:txBody>
      <dsp:txXfrm>
        <a:off x="3472586" y="1525257"/>
        <a:ext cx="1284427" cy="1819605"/>
      </dsp:txXfrm>
    </dsp:sp>
    <dsp:sp modelId="{2240E1FB-A95E-4B45-B03B-1EE3A01D490F}">
      <dsp:nvSpPr>
        <dsp:cNvPr id="0" name=""/>
        <dsp:cNvSpPr/>
      </dsp:nvSpPr>
      <dsp:spPr>
        <a:xfrm>
          <a:off x="4823910" y="846250"/>
          <a:ext cx="347865" cy="347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00821-2860-4CF1-8323-0B447AF987F2}">
      <dsp:nvSpPr>
        <dsp:cNvPr id="0" name=""/>
        <dsp:cNvSpPr/>
      </dsp:nvSpPr>
      <dsp:spPr>
        <a:xfrm>
          <a:off x="4997843" y="1020183"/>
          <a:ext cx="1284427" cy="2324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327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Systemic changes</a:t>
          </a:r>
          <a:endParaRPr lang="en-GB" sz="1900" kern="1200" noProof="0" dirty="0"/>
        </a:p>
      </dsp:txBody>
      <dsp:txXfrm>
        <a:off x="4997843" y="1020183"/>
        <a:ext cx="1284427" cy="2324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B6378-D68E-44A7-B7B7-B40618B875BF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64615-1D68-4A26-A7AA-066DD9CDA87D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430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542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410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9460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64615-1D68-4A26-A7AA-066DD9CDA87D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99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7" t="18123" b="22232"/>
          <a:stretch/>
        </p:blipFill>
        <p:spPr>
          <a:xfrm>
            <a:off x="0" y="914401"/>
            <a:ext cx="81724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Pravokotnik 8"/>
          <p:cNvSpPr/>
          <p:nvPr userDrawn="1"/>
        </p:nvSpPr>
        <p:spPr>
          <a:xfrm>
            <a:off x="0" y="914400"/>
            <a:ext cx="9144000" cy="59436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latin typeface="Arial Narrow" panose="020B0606020202030204" pitchFamily="34" charset="0"/>
              </a:defRPr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ysClr val="windowText" lastClr="000000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noProof="0" smtClean="0"/>
              <a:t>Uredite slog podnaslova matrice</a:t>
            </a:r>
            <a:endParaRPr lang="en-US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17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431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7062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238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>
          <a:xfrm>
            <a:off x="3372" y="908720"/>
            <a:ext cx="9140627" cy="59492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 Narrow" panose="020B0606020202030204" pitchFamily="34" charset="0"/>
              </a:defRPr>
            </a:lvl1pPr>
          </a:lstStyle>
          <a:p>
            <a:r>
              <a:rPr lang="en-US" noProof="0" dirty="0" err="1" smtClean="0"/>
              <a:t>Naslov</a:t>
            </a:r>
            <a:r>
              <a:rPr lang="en-US" noProof="0" dirty="0" smtClean="0"/>
              <a:t> </a:t>
            </a:r>
            <a:r>
              <a:rPr lang="en-US" noProof="0" dirty="0" err="1" smtClean="0"/>
              <a:t>predavanja</a:t>
            </a:r>
            <a:endParaRPr lang="en-US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err="1" smtClean="0"/>
              <a:t>Komisija</a:t>
            </a:r>
            <a:r>
              <a:rPr lang="en-US" noProof="0" dirty="0" smtClean="0"/>
              <a:t> </a:t>
            </a:r>
            <a:r>
              <a:rPr lang="en-US" noProof="0" dirty="0" err="1" smtClean="0"/>
              <a:t>za</a:t>
            </a:r>
            <a:r>
              <a:rPr lang="en-US" noProof="0" dirty="0" smtClean="0"/>
              <a:t> </a:t>
            </a:r>
            <a:r>
              <a:rPr lang="en-US" noProof="0" dirty="0" err="1" smtClean="0"/>
              <a:t>preprečevanje</a:t>
            </a:r>
            <a:r>
              <a:rPr lang="en-US" noProof="0" dirty="0" smtClean="0"/>
              <a:t> </a:t>
            </a:r>
            <a:r>
              <a:rPr lang="en-US" noProof="0" dirty="0" err="1" smtClean="0"/>
              <a:t>korupcije</a:t>
            </a:r>
            <a:endParaRPr lang="en-US" noProof="0" dirty="0" smtClean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663A41-24C4-4CD1-A526-C2BF936599AD}" type="datetimeFigureOut">
              <a:rPr lang="sl-SI" smtClean="0"/>
              <a:pPr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0BB5E9-2F7D-4ACA-8F00-90119E7CD8D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7232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 Narrow" panose="020B0606020202030204" pitchFamily="34" charset="0"/>
              </a:defRPr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150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2789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3429001"/>
            <a:ext cx="4040188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2789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4041775" cy="26971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402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96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684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90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782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noProof="0" smtClean="0"/>
              <a:t>Uredite slog naslova matrice</a:t>
            </a:r>
            <a:endParaRPr lang="en-US" noProof="0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80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mesnjak\Desktop\path21653-5-8-7-1-6-3-7-4-1.pn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9" t="33701" r="1775" b="45872"/>
          <a:stretch/>
        </p:blipFill>
        <p:spPr bwMode="auto">
          <a:xfrm>
            <a:off x="0" y="908720"/>
            <a:ext cx="3149600" cy="19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 smtClean="0"/>
              <a:t>Uredite</a:t>
            </a:r>
            <a:r>
              <a:rPr lang="en-US" noProof="0" dirty="0" smtClean="0"/>
              <a:t> slog </a:t>
            </a:r>
            <a:r>
              <a:rPr lang="en-US" noProof="0" dirty="0" err="1" smtClean="0"/>
              <a:t>naslova</a:t>
            </a:r>
            <a:r>
              <a:rPr lang="en-US" noProof="0" dirty="0" smtClean="0"/>
              <a:t> </a:t>
            </a:r>
            <a:r>
              <a:rPr lang="en-US" noProof="0" dirty="0" err="1" smtClean="0"/>
              <a:t>matrice</a:t>
            </a:r>
            <a:endParaRPr lang="en-US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Uredite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sloge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besedila</a:t>
            </a:r>
            <a:r>
              <a:rPr lang="en-US" noProof="0" dirty="0" smtClean="0"/>
              <a:t> </a:t>
            </a:r>
            <a:r>
              <a:rPr lang="en-US" noProof="0" dirty="0" err="1" smtClean="0"/>
              <a:t>matrice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Druga</a:t>
            </a:r>
            <a:r>
              <a:rPr lang="en-US" noProof="0" dirty="0" smtClean="0"/>
              <a:t> raven</a:t>
            </a:r>
          </a:p>
          <a:p>
            <a:pPr lvl="2"/>
            <a:r>
              <a:rPr lang="en-US" noProof="0" dirty="0" err="1" smtClean="0"/>
              <a:t>Tretja</a:t>
            </a:r>
            <a:r>
              <a:rPr lang="en-US" noProof="0" dirty="0" smtClean="0"/>
              <a:t> raven</a:t>
            </a:r>
          </a:p>
          <a:p>
            <a:pPr lvl="3"/>
            <a:r>
              <a:rPr lang="en-US" noProof="0" dirty="0" err="1" smtClean="0"/>
              <a:t>Četrta</a:t>
            </a:r>
            <a:r>
              <a:rPr lang="en-US" noProof="0" dirty="0" smtClean="0"/>
              <a:t> raven</a:t>
            </a:r>
          </a:p>
          <a:p>
            <a:pPr lvl="4"/>
            <a:r>
              <a:rPr lang="en-US" noProof="0" dirty="0" err="1" smtClean="0"/>
              <a:t>Peta</a:t>
            </a:r>
            <a:r>
              <a:rPr lang="en-US" noProof="0" dirty="0" smtClean="0"/>
              <a:t> raven</a:t>
            </a:r>
            <a:endParaRPr lang="en-US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3A41-24C4-4CD1-A526-C2BF936599AD}" type="datetimeFigureOut">
              <a:rPr lang="sl-SI" smtClean="0"/>
              <a:t>12. 04. 2019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BB5E9-2F7D-4ACA-8F00-90119E7CD8D1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8" name="Picture 2" descr="C:\Users\mmesnjak\Desktop\g316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709"/>
            <a:ext cx="4121150" cy="4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Integrity</a:t>
            </a:r>
            <a:r>
              <a:rPr lang="sl-SI" dirty="0" smtClean="0"/>
              <a:t> plan –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Slovenian</a:t>
            </a:r>
            <a:r>
              <a:rPr lang="sl-SI" dirty="0" smtClean="0"/>
              <a:t> </a:t>
            </a:r>
            <a:r>
              <a:rPr lang="sl-SI" dirty="0" err="1" smtClean="0"/>
              <a:t>Corruption</a:t>
            </a:r>
            <a:r>
              <a:rPr lang="sl-SI" dirty="0" smtClean="0"/>
              <a:t> </a:t>
            </a:r>
            <a:r>
              <a:rPr lang="sl-SI" dirty="0" err="1" smtClean="0"/>
              <a:t>Risk</a:t>
            </a:r>
            <a:r>
              <a:rPr lang="sl-SI" dirty="0" smtClean="0"/>
              <a:t> </a:t>
            </a:r>
            <a:r>
              <a:rPr lang="sl-SI" dirty="0" err="1" smtClean="0"/>
              <a:t>Assessment</a:t>
            </a:r>
            <a:r>
              <a:rPr lang="sl-SI" dirty="0" smtClean="0"/>
              <a:t> </a:t>
            </a:r>
            <a:r>
              <a:rPr lang="sl-SI" dirty="0" err="1" smtClean="0"/>
              <a:t>Tool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088832" cy="1417712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Vita Habjan </a:t>
            </a:r>
            <a:r>
              <a:rPr lang="sl-SI" dirty="0" err="1" smtClean="0"/>
              <a:t>Barborič</a:t>
            </a:r>
            <a:endParaRPr lang="sl-SI" dirty="0" smtClean="0"/>
          </a:p>
          <a:p>
            <a:r>
              <a:rPr lang="sl-SI" dirty="0" err="1" smtClean="0"/>
              <a:t>Commission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Prevention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Corruption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04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Integrity</a:t>
            </a:r>
            <a:r>
              <a:rPr lang="sl-SI" b="1" dirty="0" smtClean="0"/>
              <a:t> plan (IP)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Legal framework: Integrity and Corruption Prevention Act (IPCA)</a:t>
            </a:r>
            <a:endParaRPr lang="sl-SI" sz="2800" dirty="0" smtClean="0"/>
          </a:p>
          <a:p>
            <a:r>
              <a:rPr lang="en-US" sz="2800" dirty="0" smtClean="0"/>
              <a:t>Public sector entities </a:t>
            </a:r>
            <a:r>
              <a:rPr lang="sl-SI" sz="2800" dirty="0" smtClean="0"/>
              <a:t>(</a:t>
            </a:r>
            <a:r>
              <a:rPr lang="en-US" sz="2800" dirty="0" smtClean="0"/>
              <a:t>approx. </a:t>
            </a:r>
            <a:r>
              <a:rPr lang="sl-SI" sz="2800" dirty="0" smtClean="0"/>
              <a:t>2000); </a:t>
            </a:r>
            <a:r>
              <a:rPr lang="en-US" sz="2800" dirty="0" smtClean="0"/>
              <a:t>decision of the CPC to order to draw up an</a:t>
            </a:r>
            <a:r>
              <a:rPr lang="sl-SI" sz="2800" dirty="0" smtClean="0"/>
              <a:t> IP</a:t>
            </a:r>
          </a:p>
          <a:p>
            <a:r>
              <a:rPr lang="sl-SI" sz="2800" dirty="0" smtClean="0"/>
              <a:t>No p</a:t>
            </a:r>
            <a:r>
              <a:rPr lang="en-GB" sz="2800" dirty="0" smtClean="0"/>
              <a:t>re-determined risks</a:t>
            </a:r>
            <a:r>
              <a:rPr lang="sl-SI" sz="2800" dirty="0" smtClean="0"/>
              <a:t>; </a:t>
            </a:r>
            <a:r>
              <a:rPr lang="en-US" sz="2800" dirty="0" smtClean="0"/>
              <a:t>but specific risks/risk areas</a:t>
            </a:r>
            <a:r>
              <a:rPr lang="sl-SI" sz="2800" dirty="0" smtClean="0"/>
              <a:t> </a:t>
            </a:r>
          </a:p>
          <a:p>
            <a:r>
              <a:rPr lang="sl-SI" sz="2800" dirty="0" smtClean="0"/>
              <a:t>E-register</a:t>
            </a:r>
            <a:endParaRPr lang="en-GB" sz="2800" dirty="0" smtClean="0"/>
          </a:p>
          <a:p>
            <a:r>
              <a:rPr lang="en-GB" sz="2800" dirty="0" smtClean="0"/>
              <a:t>Not publicly available!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917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Practice</a:t>
            </a:r>
            <a:r>
              <a:rPr lang="sl-SI" b="1" dirty="0" smtClean="0"/>
              <a:t> - </a:t>
            </a:r>
            <a:r>
              <a:rPr lang="en-GB" dirty="0"/>
              <a:t>Assessment of corruption &amp; integrity risks</a:t>
            </a:r>
            <a:endParaRPr lang="en-GB" b="1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11037"/>
              </p:ext>
            </p:extLst>
          </p:nvPr>
        </p:nvGraphicFramePr>
        <p:xfrm>
          <a:off x="457200" y="2781300"/>
          <a:ext cx="8229600" cy="334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543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Future challenges</a:t>
            </a:r>
            <a:endParaRPr lang="en-GB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Understanding the importance of the </a:t>
            </a:r>
            <a:r>
              <a:rPr lang="sl-SI" sz="2800" dirty="0" err="1" smtClean="0"/>
              <a:t>IPs</a:t>
            </a:r>
            <a:r>
              <a:rPr lang="sl-SI" sz="2800" dirty="0" smtClean="0"/>
              <a:t> (</a:t>
            </a:r>
            <a:r>
              <a:rPr lang="en-GB" sz="2800" dirty="0" smtClean="0"/>
              <a:t>managers</a:t>
            </a:r>
            <a:r>
              <a:rPr lang="sl-SI" sz="2800" dirty="0" smtClean="0"/>
              <a:t>)</a:t>
            </a:r>
            <a:endParaRPr lang="en-GB" sz="2800" dirty="0" smtClean="0"/>
          </a:p>
          <a:p>
            <a:r>
              <a:rPr lang="sl-SI" sz="2800" dirty="0" smtClean="0"/>
              <a:t>IP </a:t>
            </a:r>
            <a:r>
              <a:rPr lang="en-GB" sz="2800" dirty="0" smtClean="0"/>
              <a:t>used as a source of information</a:t>
            </a:r>
            <a:r>
              <a:rPr lang="sl-SI" sz="2800" dirty="0" smtClean="0"/>
              <a:t> </a:t>
            </a:r>
            <a:r>
              <a:rPr lang="en-GB" sz="2800" dirty="0" smtClean="0"/>
              <a:t>for supervision</a:t>
            </a:r>
          </a:p>
          <a:p>
            <a:r>
              <a:rPr lang="en-GB" sz="2800" dirty="0" smtClean="0"/>
              <a:t>Prevention comes first! (more staff at the CPC involved in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en-GB" sz="2800" dirty="0" smtClean="0"/>
              <a:t>IP</a:t>
            </a:r>
            <a:r>
              <a:rPr lang="sl-SI" sz="2800" dirty="0" smtClean="0"/>
              <a:t>s</a:t>
            </a:r>
            <a:r>
              <a:rPr lang="en-GB" sz="2800" dirty="0" smtClean="0"/>
              <a:t>) </a:t>
            </a:r>
            <a:endParaRPr lang="sl-SI" sz="2800" dirty="0" smtClean="0"/>
          </a:p>
          <a:p>
            <a:r>
              <a:rPr lang="en-GB" sz="2800" dirty="0" smtClean="0"/>
              <a:t>National e-</a:t>
            </a:r>
            <a:r>
              <a:rPr lang="en-GB" sz="2800" dirty="0" err="1" smtClean="0"/>
              <a:t>regist</a:t>
            </a:r>
            <a:r>
              <a:rPr lang="sl-SI" sz="2800" dirty="0" smtClean="0"/>
              <a:t>er</a:t>
            </a:r>
            <a:r>
              <a:rPr lang="en-GB" sz="2800" dirty="0" smtClean="0"/>
              <a:t> </a:t>
            </a:r>
            <a:r>
              <a:rPr lang="en-GB" sz="2800" dirty="0"/>
              <a:t>of risks (</a:t>
            </a:r>
            <a:r>
              <a:rPr lang="en-GB" sz="2800" dirty="0" smtClean="0"/>
              <a:t>corruption</a:t>
            </a:r>
            <a:r>
              <a:rPr lang="sl-SI" sz="2800" dirty="0" smtClean="0"/>
              <a:t> &amp;</a:t>
            </a:r>
            <a:r>
              <a:rPr lang="en-GB" sz="2800" dirty="0" smtClean="0"/>
              <a:t> </a:t>
            </a:r>
            <a:r>
              <a:rPr lang="en-GB" sz="2800" dirty="0"/>
              <a:t>integrity, security, </a:t>
            </a:r>
            <a:r>
              <a:rPr lang="en-GB" sz="2800" dirty="0" err="1"/>
              <a:t>financi</a:t>
            </a:r>
            <a:r>
              <a:rPr lang="sl-SI" sz="2800" dirty="0"/>
              <a:t>a</a:t>
            </a:r>
            <a:r>
              <a:rPr lang="en-GB" sz="2800" dirty="0"/>
              <a:t>l etc.)</a:t>
            </a:r>
            <a:endParaRPr lang="sl-SI" sz="2800" dirty="0"/>
          </a:p>
          <a:p>
            <a:endParaRPr lang="en-GB" sz="28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1263602"/>
      </p:ext>
    </p:extLst>
  </p:cSld>
  <p:clrMapOvr>
    <a:masterClrMapping/>
  </p:clrMapOvr>
</p:sld>
</file>

<file path=ppt/theme/theme1.xml><?xml version="1.0" encoding="utf-8"?>
<a:theme xmlns:a="http://schemas.openxmlformats.org/drawingml/2006/main" name="Predstavitev3-eng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 meri 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Predstavitev3-eng</Template>
  <TotalTime>64</TotalTime>
  <Words>138</Words>
  <Application>Microsoft Office PowerPoint</Application>
  <PresentationFormat>Diaprojekcija na zaslonu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Predstavitev3-eng</vt:lpstr>
      <vt:lpstr>Integrity plan – the Slovenian Corruption Risk Assessment Tool</vt:lpstr>
      <vt:lpstr>Integrity plan (IP)</vt:lpstr>
      <vt:lpstr>Practice - Assessment of corruption &amp; integrity risks</vt:lpstr>
      <vt:lpstr>Future challenges</vt:lpstr>
    </vt:vector>
  </TitlesOfParts>
  <Company>DELO d.d.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Vita Habjan</dc:creator>
  <cp:lastModifiedBy>Vita Habjan</cp:lastModifiedBy>
  <cp:revision>9</cp:revision>
  <cp:lastPrinted>2017-10-25T06:17:30Z</cp:lastPrinted>
  <dcterms:created xsi:type="dcterms:W3CDTF">2017-10-24T12:20:47Z</dcterms:created>
  <dcterms:modified xsi:type="dcterms:W3CDTF">2019-04-12T11:22:07Z</dcterms:modified>
</cp:coreProperties>
</file>